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58" d="100"/>
          <a:sy n="158" d="100"/>
        </p:scale>
        <p:origin x="1880" y="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Fertility Rates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7720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dirty="0"/>
              <a:t>Group </a:t>
            </a:r>
            <a:r>
              <a:rPr lang="it-IT" dirty="0"/>
              <a:t>0</a:t>
            </a:r>
            <a:r>
              <a:rPr dirty="0"/>
              <a:t>9 – </a:t>
            </a:r>
            <a:r>
              <a:rPr dirty="0" err="1"/>
              <a:t>Yongyeon</a:t>
            </a:r>
            <a:r>
              <a:rPr dirty="0"/>
              <a:t> Jang, Alessandro Seghini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Date: June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Summary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dirty="0"/>
              <a:t>Overall Insights Toolset: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Dynamic, comparative, and temporal data exploration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Understand how socio-economic factors influence fertility trends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Supports cross-country and time-based analysis</a:t>
            </a:r>
            <a:endParaRPr lang="it-IT" dirty="0"/>
          </a:p>
          <a:p>
            <a:pPr>
              <a:spcAft>
                <a:spcPts val="500"/>
              </a:spcAft>
              <a:defRPr sz="2000"/>
            </a:pPr>
            <a:endParaRPr lang="en-GB" dirty="0"/>
          </a:p>
          <a:p>
            <a:pPr>
              <a:spcAft>
                <a:spcPts val="500"/>
              </a:spcAft>
              <a:defRPr sz="2000"/>
            </a:pPr>
            <a:r>
              <a:rPr lang="en-GB"/>
              <a:t>TODO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Project Goal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36830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lang="it-IT" dirty="0"/>
              <a:t>Analyze how </a:t>
            </a:r>
            <a:r>
              <a:rPr dirty="0"/>
              <a:t>fertility rates have changed across countries </a:t>
            </a:r>
            <a:r>
              <a:rPr lang="it-IT" dirty="0"/>
              <a:t>in</a:t>
            </a:r>
            <a:r>
              <a:rPr dirty="0"/>
              <a:t> </a:t>
            </a:r>
            <a:r>
              <a:rPr lang="it-IT" dirty="0"/>
              <a:t>a restricted period :</a:t>
            </a:r>
          </a:p>
          <a:p>
            <a:pPr>
              <a:spcAft>
                <a:spcPts val="500"/>
              </a:spcAft>
              <a:defRPr sz="2000"/>
            </a:pPr>
            <a:r>
              <a:rPr lang="it-IT" dirty="0"/>
              <a:t>	- </a:t>
            </a:r>
            <a:r>
              <a:rPr dirty="0"/>
              <a:t>19</a:t>
            </a:r>
            <a:r>
              <a:rPr lang="it-IT" dirty="0"/>
              <a:t>8</a:t>
            </a:r>
            <a:r>
              <a:rPr dirty="0"/>
              <a:t>0 to 2023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Identify correlations between fertility rates and:</a:t>
            </a:r>
            <a:endParaRPr lang="it-IT" dirty="0"/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GDP (Country wealth)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Gini Index (Income inequality)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Growth rate (Population change due to births, deaths, and others)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Life expectancy at birth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Infant mortality rate (Age of 5 per 1000 lives)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  <a:defRPr sz="2000"/>
            </a:pPr>
            <a:r>
              <a:rPr lang="it-IT" dirty="0"/>
              <a:t>Population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Data Sources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3311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dirty="0"/>
              <a:t>Data Joined Using: SQL (by country and year)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Sources:</a:t>
            </a:r>
            <a:endParaRPr lang="it-IT" dirty="0"/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q"/>
              <a:defRPr sz="2000"/>
            </a:pPr>
            <a:r>
              <a:rPr lang="en-US" u="sng" dirty="0"/>
              <a:t>U.S. Census Bureau – International Database (IDB)</a:t>
            </a:r>
            <a:r>
              <a:rPr lang="en-US" dirty="0"/>
              <a:t>: Population, growth rate, life expectancy at birth, mortality rate</a:t>
            </a:r>
          </a:p>
          <a:p>
            <a:pPr marL="800100" lvl="1" indent="-342900">
              <a:spcAft>
                <a:spcPts val="500"/>
              </a:spcAft>
              <a:buFont typeface="Wingdings" panose="05000000000000000000" pitchFamily="2" charset="2"/>
              <a:buChar char="ü"/>
              <a:defRPr sz="2000"/>
            </a:pPr>
            <a:r>
              <a:rPr lang="en-US" u="sng" dirty="0"/>
              <a:t>Our World in Data – Fertility rates</a:t>
            </a:r>
            <a:r>
              <a:rPr lang="en-US" dirty="0"/>
              <a:t>: Fertility rates</a:t>
            </a:r>
          </a:p>
          <a:p>
            <a:pPr marL="1257300" lvl="2" indent="-342900">
              <a:spcAft>
                <a:spcPts val="500"/>
              </a:spcAft>
              <a:buFont typeface="Wingdings" panose="05000000000000000000" pitchFamily="2" charset="2"/>
              <a:buChar char="Ø"/>
              <a:defRPr sz="2000"/>
            </a:pPr>
            <a:r>
              <a:rPr lang="en-US" dirty="0"/>
              <a:t>To have a better analysis (lower number of missing values)</a:t>
            </a:r>
          </a:p>
          <a:p>
            <a:pPr marL="1257300" lvl="2" indent="-342900">
              <a:spcAft>
                <a:spcPts val="500"/>
              </a:spcAft>
              <a:buFont typeface="Wingdings" panose="05000000000000000000" pitchFamily="2" charset="2"/>
              <a:buChar char="Ø"/>
              <a:defRPr sz="2000"/>
            </a:pPr>
            <a:r>
              <a:rPr lang="en-US" dirty="0"/>
              <a:t>Since the dataset is provided by the same company as below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ü"/>
              <a:defRPr sz="2000"/>
            </a:pPr>
            <a:r>
              <a:rPr lang="en-US" u="sng" dirty="0"/>
              <a:t>Our World in Data – GDP</a:t>
            </a:r>
            <a:r>
              <a:rPr lang="en-US" dirty="0"/>
              <a:t>: Gross domestic product – In constant US$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ü"/>
              <a:defRPr sz="2000"/>
            </a:pPr>
            <a:r>
              <a:rPr lang="en-US" u="sng" dirty="0"/>
              <a:t>Our World in Data – GINI</a:t>
            </a:r>
            <a:r>
              <a:rPr lang="en-US" dirty="0"/>
              <a:t>: Income inequality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rPr dirty="0"/>
              <a:t>Dataset </a:t>
            </a:r>
            <a:r>
              <a:rPr lang="it-IT" dirty="0"/>
              <a:t>Sources Change</a:t>
            </a:r>
            <a:endParaRPr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7887C-E416-B580-B5F8-52395F8518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From</a:t>
            </a:r>
          </a:p>
        </p:txBody>
      </p:sp>
      <p:pic>
        <p:nvPicPr>
          <p:cNvPr id="8" name="before">
            <a:hlinkClick r:id="" action="ppaction://media"/>
            <a:extLst>
              <a:ext uri="{FF2B5EF4-FFF2-40B4-BE49-F238E27FC236}">
                <a16:creationId xmlns:a16="http://schemas.microsoft.com/office/drawing/2014/main" id="{EB4FD368-7FD2-853D-0B6A-9315A5A11866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3275013"/>
            <a:ext cx="4040188" cy="1751012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FAE147-A93B-642B-7E1B-A7758BE1DD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/>
              <a:t>To</a:t>
            </a:r>
          </a:p>
        </p:txBody>
      </p:sp>
      <p:pic>
        <p:nvPicPr>
          <p:cNvPr id="10" name="Content Placeholder 9" descr="A map of the world&#10;&#10;AI-generated content may be incorrect.">
            <a:extLst>
              <a:ext uri="{FF2B5EF4-FFF2-40B4-BE49-F238E27FC236}">
                <a16:creationId xmlns:a16="http://schemas.microsoft.com/office/drawing/2014/main" id="{7946C0EE-196B-0D18-767D-6CF887D0709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4645025" y="3250686"/>
            <a:ext cx="4041775" cy="1799666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42A31-F3C5-B32F-7227-F5EF50FC9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Interpolation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2AF34ED-C58B-F4B1-AB7A-3C414A79052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1641060"/>
            <a:ext cx="3111780" cy="1562728"/>
          </a:xfrm>
        </p:spPr>
      </p:pic>
      <p:pic>
        <p:nvPicPr>
          <p:cNvPr id="17" name="Content Placeholder 16" descr="A grid of lines with black lines&#10;&#10;AI-generated content may be incorrect.">
            <a:extLst>
              <a:ext uri="{FF2B5EF4-FFF2-40B4-BE49-F238E27FC236}">
                <a16:creationId xmlns:a16="http://schemas.microsoft.com/office/drawing/2014/main" id="{E89353A7-64AE-6BFC-2D3A-29E1DA6CAE5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2593394" y="4205288"/>
            <a:ext cx="3957212" cy="1920875"/>
          </a:xfr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6BEAC74D-C098-B0FF-B656-9CD2F6C0139F}"/>
              </a:ext>
            </a:extLst>
          </p:cNvPr>
          <p:cNvSpPr/>
          <p:nvPr/>
        </p:nvSpPr>
        <p:spPr>
          <a:xfrm rot="3772942">
            <a:off x="2967761" y="3472320"/>
            <a:ext cx="978408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A58F31D3-4EEE-F910-7D58-197A51915FB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669382" y="1641060"/>
            <a:ext cx="2923060" cy="1562728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9DE08C2C-4653-B288-4D1D-22906FC3D83D}"/>
              </a:ext>
            </a:extLst>
          </p:cNvPr>
          <p:cNvSpPr/>
          <p:nvPr/>
        </p:nvSpPr>
        <p:spPr>
          <a:xfrm rot="7003300">
            <a:off x="5195576" y="3475248"/>
            <a:ext cx="978408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BA16D267-38D7-58DF-E77E-50FA2D07E1FD}"/>
              </a:ext>
            </a:extLst>
          </p:cNvPr>
          <p:cNvSpPr/>
          <p:nvPr/>
        </p:nvSpPr>
        <p:spPr>
          <a:xfrm>
            <a:off x="4129977" y="2176822"/>
            <a:ext cx="978408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507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200400" cy="1162050"/>
          </a:xfrm>
        </p:spPr>
        <p:txBody>
          <a:bodyPr>
            <a:noAutofit/>
          </a:bodyPr>
          <a:lstStyle/>
          <a:p>
            <a:pPr>
              <a:defRPr sz="4000"/>
            </a:pPr>
            <a:r>
              <a:rPr sz="2800" dirty="0"/>
              <a:t>Chart 1 – Interactive World Map</a:t>
            </a:r>
          </a:p>
        </p:txBody>
      </p:sp>
      <p:pic>
        <p:nvPicPr>
          <p:cNvPr id="6" name="Chart 1">
            <a:hlinkClick r:id="" action="ppaction://media"/>
            <a:extLst>
              <a:ext uri="{FF2B5EF4-FFF2-40B4-BE49-F238E27FC236}">
                <a16:creationId xmlns:a16="http://schemas.microsoft.com/office/drawing/2014/main" id="{74C21B9A-E985-A020-EACA-1E612505744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5050" y="2243138"/>
            <a:ext cx="5111750" cy="191293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03AA3F-2523-EBE0-5E3A-944EE9648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>
              <a:spcAft>
                <a:spcPts val="500"/>
              </a:spcAft>
              <a:defRPr sz="2000"/>
            </a:pPr>
            <a:r>
              <a:rPr lang="it-IT" sz="1600" dirty="0"/>
              <a:t>Comprehend: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World map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Automatic timeline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Interactive fertility legend</a:t>
            </a:r>
          </a:p>
          <a:p>
            <a:pPr marL="342900" indent="-34290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endParaRPr lang="it-IT" sz="1600" b="1" dirty="0"/>
          </a:p>
          <a:p>
            <a:pPr>
              <a:spcAft>
                <a:spcPts val="500"/>
              </a:spcAft>
              <a:defRPr sz="2000"/>
            </a:pPr>
            <a:r>
              <a:rPr lang="it-IT" sz="1600" dirty="0"/>
              <a:t>Enables: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 Country selection</a:t>
            </a:r>
          </a:p>
          <a:p>
            <a:pPr>
              <a:spcAft>
                <a:spcPts val="500"/>
              </a:spcAft>
              <a:defRPr sz="2000"/>
            </a:pPr>
            <a:endParaRPr lang="it-IT" sz="1600" b="1" dirty="0"/>
          </a:p>
          <a:p>
            <a:pPr>
              <a:spcAft>
                <a:spcPts val="500"/>
              </a:spcAft>
              <a:defRPr sz="2000"/>
            </a:pPr>
            <a:r>
              <a:rPr lang="it-IT" sz="1600" dirty="0"/>
              <a:t>Responsible: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Syncing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it-IT" sz="1600" b="1" dirty="0"/>
              <a:t>Time handling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endParaRPr lang="it-IT" sz="1600" b="1" dirty="0"/>
          </a:p>
          <a:p>
            <a:endParaRPr lang="it-IT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defRPr sz="4000"/>
            </a:pPr>
            <a:r>
              <a:rPr sz="2800" dirty="0"/>
              <a:t>Chart 2 – Line Chart</a:t>
            </a:r>
          </a:p>
        </p:txBody>
      </p:sp>
      <p:pic>
        <p:nvPicPr>
          <p:cNvPr id="6" name="Chart 2">
            <a:hlinkClick r:id="" action="ppaction://media"/>
            <a:extLst>
              <a:ext uri="{FF2B5EF4-FFF2-40B4-BE49-F238E27FC236}">
                <a16:creationId xmlns:a16="http://schemas.microsoft.com/office/drawing/2014/main" id="{4D6F252F-4429-3DF3-C041-3487C0FCF9A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5050" y="2232025"/>
            <a:ext cx="5111750" cy="193516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E63A23-0B1F-35A2-A93B-89D931FF9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>
              <a:spcAft>
                <a:spcPts val="500"/>
              </a:spcAft>
              <a:defRPr sz="2000"/>
            </a:pPr>
            <a:r>
              <a:rPr lang="en-US" sz="1600" dirty="0"/>
              <a:t>Functionality: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en-US" sz="1600" b="1" dirty="0"/>
              <a:t>Tracks fertility rate</a:t>
            </a:r>
          </a:p>
          <a:p>
            <a:pPr marL="285750" indent="-285750">
              <a:spcAft>
                <a:spcPts val="500"/>
              </a:spcAft>
              <a:buFont typeface="Wingdings" panose="05000000000000000000" pitchFamily="2" charset="2"/>
              <a:buChar char="§"/>
              <a:defRPr sz="2000"/>
            </a:pPr>
            <a:r>
              <a:rPr lang="en-US" sz="1600" b="1" dirty="0"/>
              <a:t>Tracks population </a:t>
            </a:r>
          </a:p>
          <a:p>
            <a:endParaRPr lang="it-IT" dirty="0"/>
          </a:p>
          <a:p>
            <a:r>
              <a:rPr lang="it-IT" sz="1600" dirty="0"/>
              <a:t>Responsible: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1600" b="1" dirty="0"/>
              <a:t>Comparison</a:t>
            </a:r>
          </a:p>
          <a:p>
            <a:endParaRPr lang="it-IT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Chart 3 – GDP vs GINI Scatter Plot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7472" y="1417638"/>
            <a:ext cx="8229600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dirty="0"/>
              <a:t>Description: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Triggered by selected countries on Chart 1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Shows GDP vs GINI relationship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Highlights fertility patterns by economic context</a:t>
            </a:r>
            <a:endParaRPr lang="it-IT" dirty="0"/>
          </a:p>
          <a:p>
            <a:pPr>
              <a:spcAft>
                <a:spcPts val="500"/>
              </a:spcAft>
              <a:defRPr sz="2000"/>
            </a:pPr>
            <a:endParaRPr lang="en-GB" dirty="0"/>
          </a:p>
          <a:p>
            <a:pPr>
              <a:spcAft>
                <a:spcPts val="500"/>
              </a:spcAft>
              <a:defRPr sz="2000"/>
            </a:pPr>
            <a:r>
              <a:rPr lang="en-GB" dirty="0"/>
              <a:t>TODO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/>
            </a:pPr>
            <a:r>
              <a:t>Chart 4 – Multi-Factor Visualization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8229600" cy="3003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2000"/>
            </a:pPr>
            <a:r>
              <a:rPr dirty="0"/>
              <a:t>Visual Variables: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X-axis: Fertility rate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Y-axis: Preset options (e.g., Child Mortality)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Circle size: Third variable (e.g., GDP)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Color: Geographic region</a:t>
            </a:r>
          </a:p>
          <a:p>
            <a:pPr>
              <a:spcAft>
                <a:spcPts val="500"/>
              </a:spcAft>
              <a:defRPr sz="2000"/>
            </a:pPr>
            <a:r>
              <a:rPr dirty="0"/>
              <a:t>- Year selection via timeline</a:t>
            </a:r>
            <a:endParaRPr lang="it-IT" dirty="0"/>
          </a:p>
          <a:p>
            <a:pPr>
              <a:spcAft>
                <a:spcPts val="500"/>
              </a:spcAft>
              <a:defRPr sz="2000"/>
            </a:pPr>
            <a:endParaRPr lang="en-GB" dirty="0"/>
          </a:p>
          <a:p>
            <a:pPr>
              <a:spcAft>
                <a:spcPts val="500"/>
              </a:spcAft>
              <a:defRPr sz="2000"/>
            </a:pPr>
            <a:r>
              <a:rPr lang="en-GB" dirty="0"/>
              <a:t>TODO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340</Words>
  <Application>Microsoft Office PowerPoint</Application>
  <PresentationFormat>On-screen Show (4:3)</PresentationFormat>
  <Paragraphs>68</Paragraphs>
  <Slides>10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Office Theme</vt:lpstr>
      <vt:lpstr>Fertility Rates Overview</vt:lpstr>
      <vt:lpstr>Project Goal</vt:lpstr>
      <vt:lpstr>Data Sources</vt:lpstr>
      <vt:lpstr>Dataset Sources Change</vt:lpstr>
      <vt:lpstr>Data Interpolation</vt:lpstr>
      <vt:lpstr>Chart 1 – Interactive World Map</vt:lpstr>
      <vt:lpstr>Chart 2 – Line Chart</vt:lpstr>
      <vt:lpstr>Chart 3 – GDP vs GINI Scatter Plot</vt:lpstr>
      <vt:lpstr>Chart 4 – Multi-Factor Visualization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Ale</dc:creator>
  <cp:keywords/>
  <dc:description>generated using python-pptx</dc:description>
  <cp:lastModifiedBy>Alessandro Seghini</cp:lastModifiedBy>
  <cp:revision>8</cp:revision>
  <dcterms:created xsi:type="dcterms:W3CDTF">2013-01-27T09:14:16Z</dcterms:created>
  <dcterms:modified xsi:type="dcterms:W3CDTF">2025-06-24T06:49:58Z</dcterms:modified>
  <cp:category/>
</cp:coreProperties>
</file>

<file path=docProps/thumbnail.jpeg>
</file>